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4"/>
  </p:notesMasterIdLst>
  <p:handoutMasterIdLst>
    <p:handoutMasterId r:id="rId25"/>
  </p:handoutMasterIdLst>
  <p:sldIdLst>
    <p:sldId id="292" r:id="rId5"/>
    <p:sldId id="295" r:id="rId6"/>
    <p:sldId id="291" r:id="rId7"/>
    <p:sldId id="2145705542" r:id="rId8"/>
    <p:sldId id="285" r:id="rId9"/>
    <p:sldId id="279" r:id="rId10"/>
    <p:sldId id="257" r:id="rId11"/>
    <p:sldId id="2145705546" r:id="rId12"/>
    <p:sldId id="2147480255" r:id="rId13"/>
    <p:sldId id="2145705547" r:id="rId14"/>
    <p:sldId id="382" r:id="rId15"/>
    <p:sldId id="384" r:id="rId16"/>
    <p:sldId id="383" r:id="rId17"/>
    <p:sldId id="2147480264" r:id="rId18"/>
    <p:sldId id="2145705548" r:id="rId19"/>
    <p:sldId id="2147480263" r:id="rId20"/>
    <p:sldId id="297" r:id="rId21"/>
    <p:sldId id="2147480265" r:id="rId22"/>
    <p:sldId id="293" r:id="rId2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3A"/>
    <a:srgbClr val="BE551A"/>
    <a:srgbClr val="FBFCFC"/>
    <a:srgbClr val="FFFFFF"/>
    <a:srgbClr val="F5F5F5"/>
    <a:srgbClr val="FBFBFB"/>
    <a:srgbClr val="2E3D92"/>
    <a:srgbClr val="E79130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52" d="100"/>
          <a:sy n="152" d="100"/>
        </p:scale>
        <p:origin x="3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27/10/2025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27/10/2025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xhere.com/en/photo/137151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sages.org/meetings/abstracts/" TargetMode="Externa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sages.org/meetings/abstracts/" TargetMode="Externa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buikspieren.nl/lifestyle-en-mindset/focu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levate.in/?w=file-map-of-region-of-emilia-romagna-italy-with-cc-RR69JnTo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24orenews.it/home/in-primo-piano/189-lombardia-le-ultime-notizie-istituzionali" TargetMode="External"/><Relationship Id="rId5" Type="http://schemas.openxmlformats.org/officeDocument/2006/relationships/image" Target="../media/image6.gif"/><Relationship Id="rId10" Type="http://schemas.openxmlformats.org/officeDocument/2006/relationships/hyperlink" Target="https://ilovehomemade.nl/veneto-province-cartina.html" TargetMode="External"/><Relationship Id="rId4" Type="http://schemas.openxmlformats.org/officeDocument/2006/relationships/hyperlink" Target="https://oxentelusitano.blogspot.com/2012/11/as-vezes-sonhamos-muito-com-o-que.html" TargetMode="Externa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enas.it/images/agenas/RETI/Reti_tempo_dipendenti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9109" y="4114218"/>
            <a:ext cx="7102891" cy="1279652"/>
          </a:xfrm>
        </p:spPr>
        <p:txBody>
          <a:bodyPr>
            <a:normAutofit/>
          </a:bodyPr>
          <a:lstStyle/>
          <a:p>
            <a:r>
              <a:rPr lang="it-IT" sz="2800" b="1">
                <a:solidFill>
                  <a:srgbClr val="E79130"/>
                </a:solidFill>
              </a:rPr>
              <a:t>Mirto Foletto, MD</a:t>
            </a:r>
            <a:endParaRPr lang="it-IT" sz="2800" b="1" dirty="0">
              <a:solidFill>
                <a:srgbClr val="E79130"/>
              </a:solidFill>
            </a:endParaRPr>
          </a:p>
          <a:p>
            <a:r>
              <a:rPr lang="it-IT" sz="2600" b="1" dirty="0">
                <a:solidFill>
                  <a:srgbClr val="F3703A"/>
                </a:solidFill>
              </a:rPr>
              <a:t>Azienda Ospedale </a:t>
            </a:r>
            <a:r>
              <a:rPr lang="it-IT" sz="2600" b="1" dirty="0" err="1">
                <a:solidFill>
                  <a:srgbClr val="F3703A"/>
                </a:solidFill>
              </a:rPr>
              <a:t>universita’</a:t>
            </a:r>
            <a:r>
              <a:rPr lang="it-IT" sz="2600" b="1" dirty="0">
                <a:solidFill>
                  <a:srgbClr val="F3703A"/>
                </a:solidFill>
              </a:rPr>
              <a:t> </a:t>
            </a:r>
            <a:r>
              <a:rPr lang="it-IT" sz="2600" b="1" dirty="0" err="1">
                <a:solidFill>
                  <a:srgbClr val="F3703A"/>
                </a:solidFill>
              </a:rPr>
              <a:t>padova</a:t>
            </a:r>
            <a:endParaRPr lang="it-IT" sz="2600" b="1" dirty="0">
              <a:solidFill>
                <a:srgbClr val="F3703A"/>
              </a:solidFill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F5E7F629-0D28-144C-4C3A-7EEB9ACC5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8198" y="443642"/>
            <a:ext cx="6009815" cy="3227514"/>
          </a:xfrm>
        </p:spPr>
        <p:txBody>
          <a:bodyPr>
            <a:normAutofit/>
          </a:bodyPr>
          <a:lstStyle/>
          <a:p>
            <a:r>
              <a:rPr lang="it-IT" sz="3600" b="1" i="0" dirty="0">
                <a:solidFill>
                  <a:srgbClr val="BE551A"/>
                </a:solidFill>
                <a:effectLst/>
                <a:latin typeface="Arial" panose="020B0604020202020204" pitchFamily="34" charset="0"/>
              </a:rPr>
              <a:t>MODELLO ORGANIZZATIVO E RISVOLTI ECONOMICI DELLE DIVERSE TECNICHE</a:t>
            </a:r>
            <a:endParaRPr lang="it-IT" sz="3600" dirty="0">
              <a:solidFill>
                <a:srgbClr val="BE551A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167872-3C80-50BC-C5FE-F3BE79F2D1D7}"/>
              </a:ext>
            </a:extLst>
          </p:cNvPr>
          <p:cNvSpPr txBox="1"/>
          <p:nvPr/>
        </p:nvSpPr>
        <p:spPr>
          <a:xfrm>
            <a:off x="9897203" y="6299901"/>
            <a:ext cx="30821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u="sng" dirty="0">
                <a:solidFill>
                  <a:srgbClr val="0070C0"/>
                </a:solidFill>
              </a:rPr>
              <a:t>mirto.foletto@unipd.it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CE5EDD1-9CBB-6E14-FDC7-EF3CDE715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611" y="648677"/>
            <a:ext cx="5852401" cy="4863848"/>
          </a:xfrm>
          <a:prstGeom prst="rect">
            <a:avLst/>
          </a:prstGeom>
        </p:spPr>
      </p:pic>
      <p:pic>
        <p:nvPicPr>
          <p:cNvPr id="2" name="Immagine 1" descr="Immagine che contiene soldi, Movimentazione di denaro, valuta, Denaro&#10;&#10;Il contenuto generato dall'IA potrebbe non essere corretto.">
            <a:extLst>
              <a:ext uri="{FF2B5EF4-FFF2-40B4-BE49-F238E27FC236}">
                <a16:creationId xmlns:a16="http://schemas.microsoft.com/office/drawing/2014/main" id="{FB698006-136C-E151-BA23-C0659FD53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9300755" y="0"/>
            <a:ext cx="2891245" cy="21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DCA6BDD-8559-E2A9-A70F-A6B496499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98" y="327923"/>
            <a:ext cx="5386665" cy="174650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7A2B3AE-97D8-717D-A4EA-901EF5E6C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23" y="2490080"/>
            <a:ext cx="4914765" cy="244266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FE8B785-EAAB-C650-97E5-86A61C334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004" y="2188253"/>
            <a:ext cx="7156138" cy="28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98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vestiti, Viso umano, sorriso">
            <a:extLst>
              <a:ext uri="{FF2B5EF4-FFF2-40B4-BE49-F238E27FC236}">
                <a16:creationId xmlns:a16="http://schemas.microsoft.com/office/drawing/2014/main" id="{E54E5B23-BC1B-029B-CEA1-EB1A86218F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84946" cy="4779928"/>
          </a:xfrm>
          <a:prstGeom prst="rect">
            <a:avLst/>
          </a:prstGeom>
        </p:spPr>
      </p:pic>
      <p:pic>
        <p:nvPicPr>
          <p:cNvPr id="4" name="Immagine 3" descr="Immagine che contiene interno, palcoscenico, Teatro, vestiti&#10;&#10;Il contenuto generato dall'IA potrebbe non essere corretto.">
            <a:extLst>
              <a:ext uri="{FF2B5EF4-FFF2-40B4-BE49-F238E27FC236}">
                <a16:creationId xmlns:a16="http://schemas.microsoft.com/office/drawing/2014/main" id="{118F5002-AA14-C0F0-9021-B9D035ADB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94" y="235131"/>
            <a:ext cx="7559040" cy="5669280"/>
          </a:xfrm>
          <a:prstGeom prst="rect">
            <a:avLst/>
          </a:prstGeom>
        </p:spPr>
      </p:pic>
      <p:pic>
        <p:nvPicPr>
          <p:cNvPr id="5" name="Immagine 4" descr="Immagine che contiene testo, aria aperta, cielo, cartello">
            <a:extLst>
              <a:ext uri="{FF2B5EF4-FFF2-40B4-BE49-F238E27FC236}">
                <a16:creationId xmlns:a16="http://schemas.microsoft.com/office/drawing/2014/main" id="{C41FDB9D-D826-9D7E-7358-72CC2C030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55125" y="4469156"/>
            <a:ext cx="4271554" cy="15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75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vestiti, Viso umano, sorriso">
            <a:extLst>
              <a:ext uri="{FF2B5EF4-FFF2-40B4-BE49-F238E27FC236}">
                <a16:creationId xmlns:a16="http://schemas.microsoft.com/office/drawing/2014/main" id="{E54E5B23-BC1B-029B-CEA1-EB1A86218F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84946" cy="4779928"/>
          </a:xfrm>
          <a:prstGeom prst="rect">
            <a:avLst/>
          </a:prstGeom>
        </p:spPr>
      </p:pic>
      <p:pic>
        <p:nvPicPr>
          <p:cNvPr id="5" name="Immagine 4" descr="Immagine che contiene interno, palcoscenico, persona, Teatro">
            <a:extLst>
              <a:ext uri="{FF2B5EF4-FFF2-40B4-BE49-F238E27FC236}">
                <a16:creationId xmlns:a16="http://schemas.microsoft.com/office/drawing/2014/main" id="{4DB5AFB4-D58F-7677-28C0-E3ED953E7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84" y="189410"/>
            <a:ext cx="7080068" cy="5310051"/>
          </a:xfrm>
          <a:prstGeom prst="rect">
            <a:avLst/>
          </a:prstGeom>
        </p:spPr>
      </p:pic>
      <p:pic>
        <p:nvPicPr>
          <p:cNvPr id="6" name="Immagine 5" descr="Immagine che contiene testo, aria aperta, cielo, cartello">
            <a:extLst>
              <a:ext uri="{FF2B5EF4-FFF2-40B4-BE49-F238E27FC236}">
                <a16:creationId xmlns:a16="http://schemas.microsoft.com/office/drawing/2014/main" id="{AA649081-2D79-DF39-CC31-485EEE281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28999" y="4234025"/>
            <a:ext cx="4271554" cy="15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61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9020055-C401-463F-8172-567B64E0C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2204864"/>
            <a:ext cx="6211167" cy="150516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C802CC2-D2EB-E69A-26BC-3C75C2787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6685246" cy="185075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FF4D182-FDD3-4B0B-BAAE-DF1001AB7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754" y="836712"/>
            <a:ext cx="9199766" cy="55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38BEF5F1-73BA-A964-C96A-E333D3B5B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7087"/>
            <a:ext cx="11514909" cy="504019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BE910E0-A4C3-5C3B-0F0F-292C5A9D5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00" y="385353"/>
            <a:ext cx="4560441" cy="134346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3F38C51-5388-97E1-2260-D158B5F1D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947" y="4807131"/>
            <a:ext cx="3273287" cy="186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69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FF51DB5-D4D4-6ED1-8ED3-71FBC1657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701" y="404664"/>
            <a:ext cx="6176723" cy="181374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794D34-8A34-FC84-E82F-324263C63431}"/>
              </a:ext>
            </a:extLst>
          </p:cNvPr>
          <p:cNvSpPr txBox="1"/>
          <p:nvPr/>
        </p:nvSpPr>
        <p:spPr>
          <a:xfrm>
            <a:off x="1055440" y="2509445"/>
            <a:ext cx="676875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MBS Cost </a:t>
            </a:r>
            <a:r>
              <a:rPr lang="it-IT" b="1" dirty="0" err="1">
                <a:solidFill>
                  <a:schemeClr val="bg1"/>
                </a:solidFill>
              </a:rPr>
              <a:t>neutrality</a:t>
            </a:r>
            <a:r>
              <a:rPr lang="it-IT" b="1" dirty="0">
                <a:solidFill>
                  <a:schemeClr val="bg1"/>
                </a:solidFill>
              </a:rPr>
              <a:t> 4-6 aa</a:t>
            </a:r>
          </a:p>
          <a:p>
            <a:r>
              <a:rPr lang="it-IT" b="1" dirty="0">
                <a:solidFill>
                  <a:schemeClr val="bg2"/>
                </a:solidFill>
              </a:rPr>
              <a:t>OMM </a:t>
            </a:r>
            <a:r>
              <a:rPr lang="it-IT" b="1" dirty="0" err="1">
                <a:solidFill>
                  <a:schemeClr val="bg2"/>
                </a:solidFill>
              </a:rPr>
              <a:t>lower</a:t>
            </a:r>
            <a:r>
              <a:rPr lang="it-IT" b="1" dirty="0">
                <a:solidFill>
                  <a:schemeClr val="bg2"/>
                </a:solidFill>
              </a:rPr>
              <a:t> </a:t>
            </a:r>
            <a:r>
              <a:rPr lang="it-IT" b="1" dirty="0" err="1">
                <a:solidFill>
                  <a:schemeClr val="bg2"/>
                </a:solidFill>
              </a:rPr>
              <a:t>upfront</a:t>
            </a:r>
            <a:r>
              <a:rPr lang="it-IT" b="1" dirty="0">
                <a:solidFill>
                  <a:schemeClr val="bg2"/>
                </a:solidFill>
              </a:rPr>
              <a:t> </a:t>
            </a:r>
            <a:r>
              <a:rPr lang="it-IT" b="1" dirty="0" err="1">
                <a:solidFill>
                  <a:schemeClr val="bg2"/>
                </a:solidFill>
              </a:rPr>
              <a:t>but</a:t>
            </a:r>
            <a:r>
              <a:rPr lang="it-IT" b="1" dirty="0">
                <a:solidFill>
                  <a:schemeClr val="bg2"/>
                </a:solidFill>
              </a:rPr>
              <a:t> life-long «</a:t>
            </a:r>
            <a:r>
              <a:rPr lang="it-IT" b="1" dirty="0" err="1">
                <a:solidFill>
                  <a:schemeClr val="bg2"/>
                </a:solidFill>
              </a:rPr>
              <a:t>committment</a:t>
            </a:r>
            <a:r>
              <a:rPr lang="it-IT" b="1" dirty="0">
                <a:solidFill>
                  <a:schemeClr val="bg2"/>
                </a:solidFill>
              </a:rPr>
              <a:t>»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14CD143-672D-8DC3-3338-F37B423B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3481757"/>
            <a:ext cx="8888065" cy="227679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07BFF19-B862-4C3F-05D5-A7CB23E6B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730" y="694943"/>
            <a:ext cx="8516539" cy="546811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C7B5DDE-27C0-F105-E943-9F52933E4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13" y="2655386"/>
            <a:ext cx="11501714" cy="68505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8F5E8D1-7F3F-AB93-C539-0F4CCF828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592" y="3630721"/>
            <a:ext cx="7710823" cy="161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02F7F9B-3957-617C-A304-1899A1A0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444" y="2533525"/>
            <a:ext cx="3839111" cy="179095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6CC0337-CDD2-3D22-D290-6BE381386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398" y="327923"/>
            <a:ext cx="5386665" cy="174650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3D49CE9-60BF-EAC2-230B-9AA46120B86E}"/>
              </a:ext>
            </a:extLst>
          </p:cNvPr>
          <p:cNvSpPr txBox="1"/>
          <p:nvPr/>
        </p:nvSpPr>
        <p:spPr>
          <a:xfrm>
            <a:off x="2361397" y="4970417"/>
            <a:ext cx="8219517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The best and cost-</a:t>
            </a:r>
            <a:r>
              <a:rPr lang="it-IT" sz="2400" dirty="0" err="1">
                <a:solidFill>
                  <a:schemeClr val="bg1"/>
                </a:solidFill>
              </a:rPr>
              <a:t>effective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approach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is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multimodality</a:t>
            </a:r>
            <a:r>
              <a:rPr lang="it-IT" sz="2400" dirty="0">
                <a:solidFill>
                  <a:schemeClr val="bg1"/>
                </a:solidFill>
              </a:rPr>
              <a:t> treatment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39042EF-F5FC-3BCF-3A46-A54C761FE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838" y="126123"/>
            <a:ext cx="2862471" cy="470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1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interno, arredo, muro, persona">
            <a:extLst>
              <a:ext uri="{FF2B5EF4-FFF2-40B4-BE49-F238E27FC236}">
                <a16:creationId xmlns:a16="http://schemas.microsoft.com/office/drawing/2014/main" id="{1C56D487-8D9E-F13E-C2BF-5FEA2005FC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5922"/>
            <a:ext cx="4372078" cy="437207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D73823-77C9-10CD-397A-2BB685E9901C}"/>
              </a:ext>
            </a:extLst>
          </p:cNvPr>
          <p:cNvSpPr txBox="1"/>
          <p:nvPr/>
        </p:nvSpPr>
        <p:spPr>
          <a:xfrm>
            <a:off x="695400" y="796829"/>
            <a:ext cx="11270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5">
                    <a:lumMod val="75000"/>
                  </a:schemeClr>
                </a:solidFill>
              </a:rPr>
              <a:t>Le linee guida sono le fondamenta del PDTA</a:t>
            </a:r>
          </a:p>
          <a:p>
            <a:r>
              <a:rPr lang="it-IT" sz="3600" b="1" dirty="0">
                <a:solidFill>
                  <a:srgbClr val="E2973C"/>
                </a:solidFill>
              </a:rPr>
              <a:t>Il PDTA è la madrelingua del team multidisciplinare</a:t>
            </a:r>
          </a:p>
        </p:txBody>
      </p:sp>
      <p:pic>
        <p:nvPicPr>
          <p:cNvPr id="5" name="Immagine 4" descr="Immagine che contiene vetro a mano, cerchio">
            <a:extLst>
              <a:ext uri="{FF2B5EF4-FFF2-40B4-BE49-F238E27FC236}">
                <a16:creationId xmlns:a16="http://schemas.microsoft.com/office/drawing/2014/main" id="{122F6394-8DD7-5E11-4E54-D11F6D0770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83382" y="2139414"/>
            <a:ext cx="2721429" cy="272142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0E936CF-79A8-285F-18F7-77720FF9ADAC}"/>
              </a:ext>
            </a:extLst>
          </p:cNvPr>
          <p:cNvSpPr txBox="1"/>
          <p:nvPr/>
        </p:nvSpPr>
        <p:spPr>
          <a:xfrm>
            <a:off x="4583832" y="4725144"/>
            <a:ext cx="7381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>
                <a:solidFill>
                  <a:srgbClr val="FF0000"/>
                </a:solidFill>
              </a:rPr>
              <a:t>Empowerment</a:t>
            </a:r>
            <a:r>
              <a:rPr lang="it-IT" sz="2800" b="1" dirty="0">
                <a:solidFill>
                  <a:srgbClr val="FF0000"/>
                </a:solidFill>
              </a:rPr>
              <a:t> del soggetto preso in carico</a:t>
            </a:r>
          </a:p>
          <a:p>
            <a:r>
              <a:rPr lang="it-IT" sz="2400" b="1" dirty="0">
                <a:solidFill>
                  <a:srgbClr val="C00000"/>
                </a:solidFill>
              </a:rPr>
              <a:t>Empowerment del Team</a:t>
            </a:r>
          </a:p>
          <a:p>
            <a:r>
              <a:rPr lang="it-IT" sz="2400" b="1" dirty="0">
                <a:solidFill>
                  <a:srgbClr val="C00000"/>
                </a:solidFill>
              </a:rPr>
              <a:t>Accountability della nostra pratica clinica</a:t>
            </a:r>
          </a:p>
          <a:p>
            <a:r>
              <a:rPr lang="it-IT" sz="3200" b="1" dirty="0"/>
              <a:t>Risorse</a:t>
            </a:r>
            <a:r>
              <a:rPr lang="it-IT" sz="3200" b="1" dirty="0">
                <a:solidFill>
                  <a:srgbClr val="FFC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4053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>
            <a:extLst>
              <a:ext uri="{FF2B5EF4-FFF2-40B4-BE49-F238E27FC236}">
                <a16:creationId xmlns:a16="http://schemas.microsoft.com/office/drawing/2014/main" id="{BC63A413-9759-21F3-20E6-5DB54B8A8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435" y="2155751"/>
            <a:ext cx="1843088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 descr="Immagine che contiene testo, mappa, atlante&#10;&#10;Il contenuto generato dall'IA potrebbe non essere corretto.">
            <a:extLst>
              <a:ext uri="{FF2B5EF4-FFF2-40B4-BE49-F238E27FC236}">
                <a16:creationId xmlns:a16="http://schemas.microsoft.com/office/drawing/2014/main" id="{718FFB05-AE2C-9BFB-0C76-1B5C7624E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0" y="2012947"/>
            <a:ext cx="1001363" cy="11730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94849DD-5A3A-7753-FB07-5E41E41D343B}"/>
              </a:ext>
            </a:extLst>
          </p:cNvPr>
          <p:cNvSpPr txBox="1"/>
          <p:nvPr/>
        </p:nvSpPr>
        <p:spPr>
          <a:xfrm>
            <a:off x="9175531" y="2200866"/>
            <a:ext cx="2175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Modello </a:t>
            </a:r>
            <a:r>
              <a:rPr lang="it-IT" b="1" dirty="0">
                <a:solidFill>
                  <a:srgbClr val="00B050"/>
                </a:solidFill>
              </a:rPr>
              <a:t>Integrato</a:t>
            </a:r>
          </a:p>
          <a:p>
            <a:r>
              <a:rPr lang="it-IT" dirty="0"/>
              <a:t>ASL: H + </a:t>
            </a:r>
            <a:r>
              <a:rPr lang="it-IT" dirty="0" err="1"/>
              <a:t>Teritorio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61A986C-B476-3883-A942-719512086252}"/>
              </a:ext>
            </a:extLst>
          </p:cNvPr>
          <p:cNvSpPr txBox="1"/>
          <p:nvPr/>
        </p:nvSpPr>
        <p:spPr>
          <a:xfrm>
            <a:off x="9157666" y="3589281"/>
            <a:ext cx="2175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Modello </a:t>
            </a:r>
            <a:r>
              <a:rPr lang="it-IT" b="1" dirty="0">
                <a:solidFill>
                  <a:srgbClr val="FF0000"/>
                </a:solidFill>
              </a:rPr>
              <a:t>Separato</a:t>
            </a:r>
          </a:p>
          <a:p>
            <a:r>
              <a:rPr lang="it-IT" dirty="0"/>
              <a:t>SST </a:t>
            </a:r>
            <a:r>
              <a:rPr lang="it-IT" dirty="0" err="1"/>
              <a:t>Teritorio</a:t>
            </a:r>
            <a:r>
              <a:rPr lang="it-IT" dirty="0"/>
              <a:t> + AO (H)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5F1EDEC-68C5-4D76-DB58-07C481C53404}"/>
              </a:ext>
            </a:extLst>
          </p:cNvPr>
          <p:cNvSpPr txBox="1"/>
          <p:nvPr/>
        </p:nvSpPr>
        <p:spPr>
          <a:xfrm>
            <a:off x="9272230" y="4681304"/>
            <a:ext cx="2175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Modello </a:t>
            </a:r>
            <a:r>
              <a:rPr lang="it-IT" b="1" dirty="0">
                <a:solidFill>
                  <a:srgbClr val="FF0000"/>
                </a:solidFill>
              </a:rPr>
              <a:t>Mi</a:t>
            </a:r>
            <a:r>
              <a:rPr lang="it-IT" b="1" dirty="0">
                <a:solidFill>
                  <a:schemeClr val="bg2">
                    <a:lumMod val="75000"/>
                  </a:schemeClr>
                </a:solidFill>
              </a:rPr>
              <a:t>s</a:t>
            </a:r>
            <a:r>
              <a:rPr lang="it-IT" b="1" dirty="0">
                <a:solidFill>
                  <a:srgbClr val="00B050"/>
                </a:solidFill>
              </a:rPr>
              <a:t>to</a:t>
            </a:r>
          </a:p>
          <a:p>
            <a:r>
              <a:rPr lang="it-IT" dirty="0"/>
              <a:t>Combinazione dei 2 precedenti modelli</a:t>
            </a:r>
          </a:p>
        </p:txBody>
      </p:sp>
      <p:pic>
        <p:nvPicPr>
          <p:cNvPr id="13" name="Immagine 12" descr="Immagine che contiene testo, mappa, atlante&#10;&#10;Il contenuto generato dall'IA potrebbe non essere corretto.">
            <a:extLst>
              <a:ext uri="{FF2B5EF4-FFF2-40B4-BE49-F238E27FC236}">
                <a16:creationId xmlns:a16="http://schemas.microsoft.com/office/drawing/2014/main" id="{073EF609-9C58-D75F-D780-B4645ED101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64139" y="3389352"/>
            <a:ext cx="1243489" cy="1173025"/>
          </a:xfrm>
          <a:prstGeom prst="rect">
            <a:avLst/>
          </a:prstGeom>
        </p:spPr>
      </p:pic>
      <p:pic>
        <p:nvPicPr>
          <p:cNvPr id="15" name="Immagine 14" descr="Immagine che contiene testo, mappa, atlante, Carattere">
            <a:extLst>
              <a:ext uri="{FF2B5EF4-FFF2-40B4-BE49-F238E27FC236}">
                <a16:creationId xmlns:a16="http://schemas.microsoft.com/office/drawing/2014/main" id="{9068FF3D-3B6A-1ACD-ED02-C668493F55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222339" y="4681304"/>
            <a:ext cx="1614285" cy="987404"/>
          </a:xfrm>
          <a:prstGeom prst="rect">
            <a:avLst/>
          </a:prstGeom>
        </p:spPr>
      </p:pic>
      <p:pic>
        <p:nvPicPr>
          <p:cNvPr id="17" name="Immagine 16" descr="Immagine che contiene testo, mappa, atlante, diagramma">
            <a:extLst>
              <a:ext uri="{FF2B5EF4-FFF2-40B4-BE49-F238E27FC236}">
                <a16:creationId xmlns:a16="http://schemas.microsoft.com/office/drawing/2014/main" id="{138A7ED6-CD77-373B-644B-E001845135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836624" y="1936004"/>
            <a:ext cx="1151491" cy="1273327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0A8D825B-9213-9639-68CB-62AE690E2F47}"/>
              </a:ext>
            </a:extLst>
          </p:cNvPr>
          <p:cNvSpPr/>
          <p:nvPr/>
        </p:nvSpPr>
        <p:spPr>
          <a:xfrm>
            <a:off x="7772400" y="3056709"/>
            <a:ext cx="132588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1F24FCB2-B3EF-7A48-2574-EE737D13E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6348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DECRETO LEGISLATIVO 19 giugno 1999, n. 229 </a:t>
            </a:r>
            <a:endParaRPr kumimoji="0" lang="it-IT" altLang="it-I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Norme per la razionalizzazione del Servizio sanitario nazionale, a norma dell'articolo 1 della legge 30 novembre 1998, n. 419. </a:t>
            </a:r>
            <a:r>
              <a:rPr kumimoji="0" lang="it-IT" altLang="it-IT" sz="1200" b="0" i="1" u="none" strike="noStrike" cap="none" normalizeH="0" baseline="0" dirty="0">
                <a:ln>
                  <a:noFill/>
                </a:ln>
                <a:solidFill>
                  <a:srgbClr val="0589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(GU n.165 del 16-7-1999 - Suppl. Ordinario n. 132)</a:t>
            </a:r>
            <a:r>
              <a:rPr kumimoji="0" lang="it-IT" altLang="it-I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42A744-C6D4-D065-041A-1FF4694F55D1}"/>
              </a:ext>
            </a:extLst>
          </p:cNvPr>
          <p:cNvSpPr txBox="1"/>
          <p:nvPr/>
        </p:nvSpPr>
        <p:spPr>
          <a:xfrm>
            <a:off x="2218545" y="2008682"/>
            <a:ext cx="8619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3600" b="1" dirty="0"/>
              <a:t>Centralizzazione/Decentralizzazione</a:t>
            </a:r>
          </a:p>
          <a:p>
            <a:pPr marL="342900" indent="-342900">
              <a:buAutoNum type="arabicPeriod"/>
            </a:pPr>
            <a:r>
              <a:rPr lang="it-IT" sz="3600" b="1" dirty="0"/>
              <a:t>Ruolo del Privato accreditato</a:t>
            </a:r>
          </a:p>
          <a:p>
            <a:pPr marL="342900" indent="-342900">
              <a:buAutoNum type="arabicPeriod"/>
            </a:pPr>
            <a:r>
              <a:rPr lang="it-IT" sz="3600" b="1" dirty="0"/>
              <a:t>Integrazione Socio-Sanitaria</a:t>
            </a:r>
          </a:p>
          <a:p>
            <a:pPr marL="342900" indent="-342900">
              <a:buAutoNum type="arabicPeriod"/>
            </a:pPr>
            <a:r>
              <a:rPr lang="it-IT" sz="3600" b="1" dirty="0"/>
              <a:t>Finanziamento e Budget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43175" y="1172945"/>
            <a:ext cx="6553199" cy="646331"/>
          </a:xfrm>
          <a:prstGeom prst="rect">
            <a:avLst/>
          </a:prstGeom>
          <a:solidFill>
            <a:srgbClr val="E3B9C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RETI ASSISTENZIALI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276350" y="3095625"/>
            <a:ext cx="1034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Garantire di livelli uniformi di assistenza nel territorio di competenza</a:t>
            </a:r>
          </a:p>
          <a:p>
            <a:endParaRPr lang="it-IT" sz="2400" dirty="0"/>
          </a:p>
          <a:p>
            <a:r>
              <a:rPr lang="it-IT" sz="2800" dirty="0">
                <a:solidFill>
                  <a:srgbClr val="65335E"/>
                </a:solidFill>
              </a:rPr>
              <a:t>Ottimizzazione uso delle risorse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276350" y="4962525"/>
            <a:ext cx="3219450" cy="646331"/>
          </a:xfrm>
          <a:prstGeom prst="rect">
            <a:avLst/>
          </a:prstGeom>
          <a:solidFill>
            <a:srgbClr val="E3B9CE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Programmazione </a:t>
            </a:r>
            <a:r>
              <a:rPr lang="it-IT" dirty="0" err="1"/>
              <a:t>stategica</a:t>
            </a:r>
            <a:endParaRPr lang="it-IT" dirty="0"/>
          </a:p>
          <a:p>
            <a:r>
              <a:rPr lang="it-IT" dirty="0"/>
              <a:t>Coordinamento</a:t>
            </a:r>
          </a:p>
        </p:txBody>
      </p:sp>
      <p:pic>
        <p:nvPicPr>
          <p:cNvPr id="5122" name="Picture 2" descr="http://image.anobii.com/anobi/image_book.php?item_id=01e0886f59f1ba4d19&amp;time=&amp;type=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58" y="4222241"/>
            <a:ext cx="1240242" cy="189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newtoncompton.com/files/cache/litalia-dei-comuni-e-delle-signorie_5459_x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4181474"/>
            <a:ext cx="13017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8">
            <a:extLst>
              <a:ext uri="{FF2B5EF4-FFF2-40B4-BE49-F238E27FC236}">
                <a16:creationId xmlns:a16="http://schemas.microsoft.com/office/drawing/2014/main" id="{3C6E3FC7-727D-2C79-AD4B-F6EB4EDC1B12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tangolo 9">
            <a:extLst>
              <a:ext uri="{FF2B5EF4-FFF2-40B4-BE49-F238E27FC236}">
                <a16:creationId xmlns:a16="http://schemas.microsoft.com/office/drawing/2014/main" id="{5DB4C004-B677-AC50-2918-788F42F18DE7}"/>
              </a:ext>
            </a:extLst>
          </p:cNvPr>
          <p:cNvSpPr/>
          <p:nvPr/>
        </p:nvSpPr>
        <p:spPr>
          <a:xfrm>
            <a:off x="0" y="0"/>
            <a:ext cx="12192000" cy="895238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8ED938E7-BDF1-9ABC-F3A4-DC7F861EA7F5}"/>
              </a:ext>
            </a:extLst>
          </p:cNvPr>
          <p:cNvSpPr/>
          <p:nvPr/>
        </p:nvSpPr>
        <p:spPr>
          <a:xfrm>
            <a:off x="4667250" y="0"/>
            <a:ext cx="2857500" cy="8952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arallelogramma 14">
            <a:extLst>
              <a:ext uri="{FF2B5EF4-FFF2-40B4-BE49-F238E27FC236}">
                <a16:creationId xmlns:a16="http://schemas.microsoft.com/office/drawing/2014/main" id="{F48931E6-14B0-5D9F-A3AF-D963A7E3F80A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F098F96-9F20-9885-4E7B-9A8173AE4DED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3D728051-0305-3B9F-479C-D9D71AA34E11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75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19" y="1054100"/>
            <a:ext cx="6528643" cy="1260481"/>
          </a:xfrm>
          <a:prstGeom prst="rect">
            <a:avLst/>
          </a:prstGeom>
        </p:spPr>
      </p:pic>
      <p:sp>
        <p:nvSpPr>
          <p:cNvPr id="3" name="Rectangle 79"/>
          <p:cNvSpPr>
            <a:spLocks noChangeArrowheads="1"/>
          </p:cNvSpPr>
          <p:nvPr/>
        </p:nvSpPr>
        <p:spPr bwMode="auto">
          <a:xfrm>
            <a:off x="20095" y="3076620"/>
            <a:ext cx="1174010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 linee guida organizzative già approvate dal Tavolo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sono: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 quattro Reti tempo-dipendenti: cardiologica per l’emergenza, neonatologica e dei punti nascita, ictus e trauma severo (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Accordo Stato-Regioni 24/01/2018    - PDF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); il manuale operativo per le reti cliniche tempo-dipendenti è in corso di validazione, cosi come previsto dall’Accordo Stato-Regioni del 24/01/2018;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Reti oncologiche (in corso di approvazione da parte della Conferenza Stato-Regioni);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Rete servizi territoriali e integrazione assistenza ospedale-territorio - RESET (documento inviato all’Ufficio di Gabinetto del Ministero della Salute per il successivo </a:t>
            </a:r>
            <a:r>
              <a:rPr kumimoji="0" lang="it-IT" altLang="it-IT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iter istituzionale).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7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43175" y="1172945"/>
            <a:ext cx="7791450" cy="646331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RETI ASSISTENZIALI </a:t>
            </a:r>
            <a:r>
              <a:rPr lang="it-IT" sz="2000" b="1" dirty="0">
                <a:solidFill>
                  <a:schemeClr val="accent4">
                    <a:lumMod val="50000"/>
                  </a:schemeClr>
                </a:solidFill>
              </a:rPr>
              <a:t>- coordinamento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605" y="2603674"/>
            <a:ext cx="1774090" cy="18411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101" y="2352675"/>
            <a:ext cx="5307959" cy="2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7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97" y="6008"/>
            <a:ext cx="12258924" cy="692246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bg1"/>
                </a:solidFill>
              </a:rPr>
              <a:t>PDTA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663"/>
            <a:ext cx="2159000" cy="21590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214" y="1290645"/>
            <a:ext cx="2324100" cy="214312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40267" y="4978400"/>
            <a:ext cx="2569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Percorso clinico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Percorso organizzativo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454401" y="5086071"/>
            <a:ext cx="4170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CONDIVISO</a:t>
            </a:r>
            <a:r>
              <a:rPr lang="it-IT" b="1" dirty="0">
                <a:solidFill>
                  <a:schemeClr val="bg1"/>
                </a:solidFill>
              </a:rPr>
              <a:t> TRA TUTTI I PROFESSIONISTI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558146" y="5455403"/>
            <a:ext cx="45817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FF00"/>
                </a:solidFill>
              </a:rPr>
              <a:t>LINEE GUIDA E RACCOMANDAZIONI</a:t>
            </a:r>
          </a:p>
          <a:p>
            <a:r>
              <a:rPr lang="it-IT" sz="2000" b="1" dirty="0">
                <a:solidFill>
                  <a:srgbClr val="FFFF00"/>
                </a:solidFill>
              </a:rPr>
              <a:t>CONTESTUALIZZATE DIVERSE SITUAZIONI </a:t>
            </a:r>
          </a:p>
          <a:p>
            <a:r>
              <a:rPr lang="it-IT" sz="2000" b="1" dirty="0">
                <a:solidFill>
                  <a:srgbClr val="FFFF00"/>
                </a:solidFill>
              </a:rPr>
              <a:t>ORGANIZZATIVO-GESTIONALI LOCALI</a:t>
            </a:r>
          </a:p>
        </p:txBody>
      </p:sp>
    </p:spTree>
    <p:extLst>
      <p:ext uri="{BB962C8B-B14F-4D97-AF65-F5344CB8AC3E}">
        <p14:creationId xmlns:p14="http://schemas.microsoft.com/office/powerpoint/2010/main" val="145658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pdta0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49" y="812359"/>
            <a:ext cx="4384676" cy="54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492312" y="57150"/>
          <a:ext cx="3098613" cy="6800850"/>
        </p:xfrm>
        <a:graphic>
          <a:graphicData uri="http://schemas.openxmlformats.org/drawingml/2006/table">
            <a:tbl>
              <a:tblPr/>
              <a:tblGrid>
                <a:gridCol w="3098613">
                  <a:extLst>
                    <a:ext uri="{9D8B030D-6E8A-4147-A177-3AD203B41FA5}">
                      <a16:colId xmlns:a16="http://schemas.microsoft.com/office/drawing/2014/main" val="2546079095"/>
                    </a:ext>
                  </a:extLst>
                </a:gridCol>
              </a:tblGrid>
              <a:tr h="6800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1:</a:t>
                      </a:r>
                      <a:r>
                        <a:rPr lang="it-IT" sz="9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Triage</a:t>
                      </a:r>
                      <a:endParaRPr lang="it-IT" sz="9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MMG, Specialista ambulatoriale/ospedaliero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-----------------------------------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2: Presa in carico</a:t>
                      </a:r>
                      <a:endParaRPr lang="it-IT" sz="9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anamnesi/EO generali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ricerca sintomi OSAS e questionario ESS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(allegato A)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anamnesi alimentare (allegato B)  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questionari motori (allegato C)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test psicometrici per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assessment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psicologico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(allegato D)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Chirurgo,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Internista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Nutrizionista/Dietista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-----------------------------------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3</a:t>
                      </a:r>
                      <a:r>
                        <a:rPr lang="it-IT" sz="9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: </a:t>
                      </a:r>
                      <a:r>
                        <a:rPr lang="it-IT" sz="9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Criteri di esclusione</a:t>
                      </a:r>
                      <a:endParaRPr lang="it-IT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età </a:t>
                      </a:r>
                      <a:r>
                        <a:rPr lang="it-IT" sz="900" b="1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≥ 70 aa</a:t>
                      </a:r>
                      <a:endParaRPr lang="it-IT" sz="900" b="1" dirty="0"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ASA IV</a:t>
                      </a:r>
                      <a:endParaRPr lang="it-IT" sz="900" b="1" dirty="0"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rifiuto del pz all’approccio chirurgico</a:t>
                      </a:r>
                      <a:endParaRPr lang="it-IT" sz="900" b="1" dirty="0"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4: </a:t>
                      </a:r>
                      <a:r>
                        <a:rPr lang="it-IT" sz="900" b="1" dirty="0" err="1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Fenotipizzazione</a:t>
                      </a:r>
                      <a:endParaRPr lang="it-IT" sz="900" dirty="0">
                        <a:solidFill>
                          <a:srgbClr val="25934A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esami di laboratorio 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valutazione nutrizionale con diario alimentare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polisonnografia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se sintomi OSAS/ESS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assessment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psicologico quando richiesto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auspicabile  valutazione Medicina Sport (corollario1)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5: </a:t>
                      </a:r>
                      <a:r>
                        <a:rPr lang="it-IT" sz="900" b="1" dirty="0" err="1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Stadiazione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dell’obesità sec. Edmonton Score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(allegato E)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6: Esami preoperatori di I livello</a:t>
                      </a:r>
                      <a:endParaRPr lang="it-IT" sz="900" dirty="0">
                        <a:solidFill>
                          <a:srgbClr val="25934A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EGDS con biopsie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RX tubo digerente prime vie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Ecografia addome completo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preoperatori di II livello (se necessari)</a:t>
                      </a:r>
                      <a:endParaRPr lang="it-IT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7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pH</a:t>
                      </a:r>
                      <a:r>
                        <a:rPr lang="it-IT" sz="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manometria esofagea</a:t>
                      </a:r>
                      <a:endParaRPr lang="it-IT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RMN/TAC</a:t>
                      </a:r>
                      <a:endParaRPr lang="it-IT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7: Preparazione</a:t>
                      </a:r>
                      <a:endParaRPr lang="it-IT" sz="900" dirty="0">
                        <a:solidFill>
                          <a:srgbClr val="25934A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rivalutazione internistica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counseling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nutrizionale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ev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. nutrizione riabilitativa 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ev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. supporto psicologico 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ev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training esercizio fisico in palestra didattica e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recall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infermieristico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Chirurgo    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Internista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Nutrizionista/Dietista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Psicologo Clinico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</a:t>
                      </a:r>
                      <a:r>
                        <a:rPr lang="it-IT" sz="700" b="1" i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delloSport</a:t>
                      </a:r>
                      <a:endParaRPr lang="it-IT" sz="700" b="1" i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Specialista dell’esercizio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Case</a:t>
                      </a:r>
                      <a:r>
                        <a:rPr lang="it-IT" sz="700" b="1" i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manager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706240"/>
                  </a:ext>
                </a:extLst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8394565" y="257175"/>
          <a:ext cx="3787910" cy="5857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7910">
                  <a:extLst>
                    <a:ext uri="{9D8B030D-6E8A-4147-A177-3AD203B41FA5}">
                      <a16:colId xmlns:a16="http://schemas.microsoft.com/office/drawing/2014/main" val="2654803700"/>
                    </a:ext>
                  </a:extLst>
                </a:gridCol>
              </a:tblGrid>
              <a:tr h="5857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300" b="1" dirty="0">
                          <a:solidFill>
                            <a:srgbClr val="25934A"/>
                          </a:solidFill>
                          <a:effectLst/>
                        </a:rPr>
                        <a:t> </a:t>
                      </a:r>
                      <a:endParaRPr lang="it-IT" sz="900" b="1" dirty="0">
                        <a:solidFill>
                          <a:srgbClr val="25934A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Nota 8: </a:t>
                      </a:r>
                      <a:r>
                        <a:rPr lang="it-IT" sz="900" b="1" dirty="0" err="1">
                          <a:solidFill>
                            <a:srgbClr val="25934A"/>
                          </a:solidFill>
                          <a:effectLst/>
                        </a:rPr>
                        <a:t>Predegenza</a:t>
                      </a:r>
                      <a:endParaRPr lang="it-IT" sz="900" b="1" dirty="0">
                        <a:solidFill>
                          <a:srgbClr val="25934A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routine preoperatoria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rivalutazione antropometrica e dieta preoperatoria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</a:t>
                      </a:r>
                      <a:r>
                        <a:rPr lang="it-IT" sz="900" dirty="0" err="1">
                          <a:effectLst/>
                        </a:rPr>
                        <a:t>ev</a:t>
                      </a:r>
                      <a:r>
                        <a:rPr lang="it-IT" sz="900" dirty="0">
                          <a:effectLst/>
                        </a:rPr>
                        <a:t>. nutrizione riabilitativa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visita anestesiologica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edico Nutrizionista/</a:t>
                      </a:r>
                      <a:r>
                        <a:rPr lang="it-IT" sz="700" b="1" dirty="0" err="1">
                          <a:solidFill>
                            <a:srgbClr val="FF0000"/>
                          </a:solidFill>
                          <a:effectLst/>
                        </a:rPr>
                        <a:t>DIetista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Anestesista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FF0000"/>
                          </a:solidFill>
                          <a:effectLst/>
                        </a:rPr>
                        <a:t>Medico Internista/Chirurgo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Nota 9: Dimissione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indicazioni nutrizionali post-operatorie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3366FF"/>
                          </a:solidFill>
                          <a:effectLst/>
                        </a:rPr>
                        <a:t> </a:t>
                      </a:r>
                      <a:r>
                        <a:rPr lang="it-IT" sz="900" dirty="0" err="1">
                          <a:solidFill>
                            <a:srgbClr val="3366FF"/>
                          </a:solidFill>
                          <a:effectLst/>
                        </a:rPr>
                        <a:t>Ev</a:t>
                      </a:r>
                      <a:r>
                        <a:rPr lang="it-IT" sz="900" dirty="0">
                          <a:solidFill>
                            <a:srgbClr val="3366FF"/>
                          </a:solidFill>
                          <a:effectLst/>
                        </a:rPr>
                        <a:t>. presa in carico delle complicanze chirurgiche,  internistiche, nutrizionali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Chirurgo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Internista,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Nutrizionista/Dietista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Nota 10: Follow-up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- 1 mese: chirurgico e dietologico/nutrizionale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- 3/6/12 mesi: internistico e dietologico/nutrizionale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</a:t>
                      </a:r>
                      <a:r>
                        <a:rPr lang="it-IT" sz="900" dirty="0" err="1">
                          <a:effectLst/>
                        </a:rPr>
                        <a:t>ev</a:t>
                      </a:r>
                      <a:r>
                        <a:rPr lang="it-IT" sz="900" dirty="0">
                          <a:effectLst/>
                        </a:rPr>
                        <a:t>. indagini diagnostiche se complicanze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</a:t>
                      </a:r>
                      <a:r>
                        <a:rPr lang="it-IT" sz="900" dirty="0" err="1">
                          <a:effectLst/>
                        </a:rPr>
                        <a:t>ev</a:t>
                      </a:r>
                      <a:r>
                        <a:rPr lang="it-IT" sz="900" dirty="0">
                          <a:effectLst/>
                        </a:rPr>
                        <a:t>. valutazione di chirurgia plastica (corollario 2)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obesità e gravidanza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- 6 e 12 mesi: auspicabile rivalutazione funzionale e prescrizione esercizio fisico (corollario 1)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Chirurgo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Internista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Nutrizionista/Dietista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dello Sport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Chirurgo Plastico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Nota 11: Terapia medica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Percorso medico internistico, nutrizionale, indicazione e promozione dell’attività fisica, farmacologico, </a:t>
                      </a:r>
                      <a:r>
                        <a:rPr lang="it-IT" sz="900" dirty="0" err="1">
                          <a:effectLst/>
                        </a:rPr>
                        <a:t>ev</a:t>
                      </a:r>
                      <a:r>
                        <a:rPr lang="it-IT" sz="900" dirty="0">
                          <a:effectLst/>
                        </a:rPr>
                        <a:t>. percorso psicoterapeutico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Internista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Nutrizionista/Dietista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dello Sport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Psicologo Clinico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 Nota 12: Rivalutazione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Multidisciplinare per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eventuale chirurgia di revisione/conversione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eventuale ricovero per nutrizione riabilitativa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Chirurgo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Internista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Nutrizionista/</a:t>
                      </a:r>
                      <a:r>
                        <a:rPr lang="it-IT" sz="700" b="1" dirty="0" err="1">
                          <a:solidFill>
                            <a:srgbClr val="FF0000"/>
                          </a:solidFill>
                          <a:effectLst/>
                        </a:rPr>
                        <a:t>Dietoista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Psicologo Clinico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3219" marR="3321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588590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752975" y="180975"/>
            <a:ext cx="211455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PDTA ADULTO</a:t>
            </a:r>
          </a:p>
        </p:txBody>
      </p:sp>
    </p:spTree>
    <p:extLst>
      <p:ext uri="{BB962C8B-B14F-4D97-AF65-F5344CB8AC3E}">
        <p14:creationId xmlns:p14="http://schemas.microsoft.com/office/powerpoint/2010/main" val="26652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E32638F-9D44-9BA6-C246-3D0B5AC76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8605" y="2564904"/>
            <a:ext cx="3887564" cy="3708826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5F8220E-7E42-1F84-6752-F43197ED9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692696"/>
            <a:ext cx="4800668" cy="3229149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550B31E6-5B99-FDA7-0363-EE1F19C6CF06}"/>
              </a:ext>
            </a:extLst>
          </p:cNvPr>
          <p:cNvSpPr/>
          <p:nvPr/>
        </p:nvSpPr>
        <p:spPr>
          <a:xfrm>
            <a:off x="4583832" y="2348880"/>
            <a:ext cx="79208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9DEC7B9B-4E26-9D4B-DE13-DF7AE3A49FE9}"/>
              </a:ext>
            </a:extLst>
          </p:cNvPr>
          <p:cNvSpPr/>
          <p:nvPr/>
        </p:nvSpPr>
        <p:spPr>
          <a:xfrm>
            <a:off x="4511824" y="3212976"/>
            <a:ext cx="79208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sinistra 10">
            <a:extLst>
              <a:ext uri="{FF2B5EF4-FFF2-40B4-BE49-F238E27FC236}">
                <a16:creationId xmlns:a16="http://schemas.microsoft.com/office/drawing/2014/main" id="{DC2540E6-4B37-5BF7-E044-3B9B2E0FC1C6}"/>
              </a:ext>
            </a:extLst>
          </p:cNvPr>
          <p:cNvSpPr/>
          <p:nvPr/>
        </p:nvSpPr>
        <p:spPr>
          <a:xfrm>
            <a:off x="5447928" y="1412776"/>
            <a:ext cx="504056" cy="288032"/>
          </a:xfrm>
          <a:prstGeom prst="leftArrow">
            <a:avLst/>
          </a:prstGeom>
          <a:ln>
            <a:solidFill>
              <a:srgbClr val="D2A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DA683A4-C795-ED6D-296D-D12D7AEA2846}"/>
              </a:ext>
            </a:extLst>
          </p:cNvPr>
          <p:cNvSpPr txBox="1"/>
          <p:nvPr/>
        </p:nvSpPr>
        <p:spPr>
          <a:xfrm>
            <a:off x="1199456" y="4581128"/>
            <a:ext cx="451263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1.4% </a:t>
            </a:r>
            <a:r>
              <a:rPr lang="it-IT" dirty="0" err="1"/>
              <a:t>eligible</a:t>
            </a:r>
            <a:r>
              <a:rPr lang="it-IT" dirty="0"/>
              <a:t> </a:t>
            </a:r>
            <a:r>
              <a:rPr lang="it-IT" dirty="0" err="1"/>
              <a:t>pts</a:t>
            </a:r>
            <a:r>
              <a:rPr lang="it-IT" dirty="0"/>
              <a:t> </a:t>
            </a:r>
            <a:r>
              <a:rPr lang="it-IT" sz="1000" i="1" dirty="0"/>
              <a:t>(D’Angela Assobiomedica C.R.E.A. 2020)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0E2F3D7-D68D-C3A4-4005-D4DE6F730788}"/>
              </a:ext>
            </a:extLst>
          </p:cNvPr>
          <p:cNvSpPr txBox="1"/>
          <p:nvPr/>
        </p:nvSpPr>
        <p:spPr>
          <a:xfrm>
            <a:off x="263352" y="551723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D2A000"/>
                </a:solidFill>
              </a:rPr>
              <a:t>54% si rivolgono al medico per essere aiutati</a:t>
            </a:r>
          </a:p>
          <a:p>
            <a:r>
              <a:rPr lang="it-IT" dirty="0">
                <a:solidFill>
                  <a:srgbClr val="D2A000"/>
                </a:solidFill>
              </a:rPr>
              <a:t>36% riceve una diagnosi </a:t>
            </a:r>
            <a:r>
              <a:rPr lang="it-IT" sz="1050" i="1" dirty="0">
                <a:solidFill>
                  <a:srgbClr val="D2A000"/>
                </a:solidFill>
              </a:rPr>
              <a:t>(</a:t>
            </a:r>
            <a:r>
              <a:rPr lang="it-IT" sz="1050" i="1" dirty="0" err="1">
                <a:solidFill>
                  <a:srgbClr val="D2A000"/>
                </a:solidFill>
              </a:rPr>
              <a:t>Caterson</a:t>
            </a:r>
            <a:r>
              <a:rPr lang="it-IT" sz="1050" i="1" dirty="0">
                <a:solidFill>
                  <a:srgbClr val="D2A000"/>
                </a:solidFill>
              </a:rPr>
              <a:t> et al </a:t>
            </a:r>
            <a:r>
              <a:rPr lang="it-IT" sz="1050" i="1" dirty="0" err="1">
                <a:solidFill>
                  <a:srgbClr val="D2A000"/>
                </a:solidFill>
              </a:rPr>
              <a:t>Diabetes</a:t>
            </a:r>
            <a:r>
              <a:rPr lang="it-IT" sz="1050" i="1" dirty="0">
                <a:solidFill>
                  <a:srgbClr val="D2A000"/>
                </a:solidFill>
              </a:rPr>
              <a:t> </a:t>
            </a:r>
            <a:r>
              <a:rPr lang="it-IT" sz="1050" i="1" dirty="0" err="1">
                <a:solidFill>
                  <a:srgbClr val="D2A000"/>
                </a:solidFill>
              </a:rPr>
              <a:t>Obes</a:t>
            </a:r>
            <a:r>
              <a:rPr lang="it-IT" sz="1050" i="1" dirty="0">
                <a:solidFill>
                  <a:srgbClr val="D2A000"/>
                </a:solidFill>
              </a:rPr>
              <a:t> </a:t>
            </a:r>
            <a:r>
              <a:rPr lang="it-IT" sz="1050" i="1" dirty="0" err="1">
                <a:solidFill>
                  <a:srgbClr val="D2A000"/>
                </a:solidFill>
              </a:rPr>
              <a:t>Metab</a:t>
            </a:r>
            <a:r>
              <a:rPr lang="it-IT" sz="1050" i="1" dirty="0">
                <a:solidFill>
                  <a:srgbClr val="D2A000"/>
                </a:solidFill>
              </a:rPr>
              <a:t> 2019)</a:t>
            </a:r>
          </a:p>
        </p:txBody>
      </p:sp>
    </p:spTree>
    <p:extLst>
      <p:ext uri="{BB962C8B-B14F-4D97-AF65-F5344CB8AC3E}">
        <p14:creationId xmlns:p14="http://schemas.microsoft.com/office/powerpoint/2010/main" val="9618206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285</TotalTime>
  <Words>773</Words>
  <Application>Microsoft Office PowerPoint</Application>
  <PresentationFormat>Widescreen</PresentationFormat>
  <Paragraphs>143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Arial Unicode MS</vt:lpstr>
      <vt:lpstr>Calibri</vt:lpstr>
      <vt:lpstr>Times New Roman</vt:lpstr>
      <vt:lpstr>Wingdings</vt:lpstr>
      <vt:lpstr>RetrospectVTI</vt:lpstr>
      <vt:lpstr>MODELLO ORGANIZZATIVO E RISVOLTI ECONOMICI DELLE DIVERSE TECNICHE</vt:lpstr>
      <vt:lpstr>DECRETO LEGISLATIVO 19 giugno 1999, n. 229  Norme per la razionalizzazione del Servizio sanitario nazionale, a norma dell'articolo 1 della legge 30 novembre 1998, n. 419. (GU n.165 del 16-7-1999 - Suppl. Ordinario n. 132)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PDTA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Foletto</cp:lastModifiedBy>
  <cp:revision>24</cp:revision>
  <dcterms:created xsi:type="dcterms:W3CDTF">2022-02-27T17:36:31Z</dcterms:created>
  <dcterms:modified xsi:type="dcterms:W3CDTF">2025-10-27T13:56:04Z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